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40" r:id="rId3"/>
    <p:sldId id="1142" r:id="rId4"/>
    <p:sldId id="1143" r:id="rId5"/>
    <p:sldId id="1146" r:id="rId6"/>
    <p:sldId id="1147" r:id="rId7"/>
    <p:sldId id="1149" r:id="rId8"/>
    <p:sldId id="1148" r:id="rId9"/>
    <p:sldId id="1151" r:id="rId10"/>
    <p:sldId id="1150" r:id="rId11"/>
    <p:sldId id="1144" r:id="rId12"/>
    <p:sldId id="1152" r:id="rId13"/>
    <p:sldId id="1153" r:id="rId14"/>
    <p:sldId id="1154" r:id="rId15"/>
    <p:sldId id="1155" r:id="rId16"/>
    <p:sldId id="1145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 for Chong’er, a prince of Jin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Jin State is in trouble, Chong’er has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followers, including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face many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journey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starving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饿极了的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Chong’er, Jie even cuts a piece of meat from his own leg and cooks it for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Chong’er returns to his country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Duke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Duke Wen of Jin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晋文公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the people who help him, but for some reason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thank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then, Jie has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mountains with his mother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 on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 into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 up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600259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考查动词短语辨析。句意：自那之后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介子推和他的母亲搬进了山里。</a:t>
            </a:r>
            <a:r>
              <a:rPr lang="en-US" altLang="zh-CN" sz="2400" dirty="0">
                <a:cs typeface="Times New Roman" panose="02020603050405020304" pitchFamily="18" charset="0"/>
              </a:rPr>
              <a:t>move on</a:t>
            </a:r>
            <a:r>
              <a:rPr lang="zh-CN" altLang="zh-CN" sz="2400" dirty="0">
                <a:cs typeface="Times New Roman" panose="02020603050405020304" pitchFamily="18" charset="0"/>
              </a:rPr>
              <a:t>继续；</a:t>
            </a:r>
            <a:r>
              <a:rPr lang="en-US" altLang="zh-CN" sz="2400" dirty="0">
                <a:cs typeface="Times New Roman" panose="02020603050405020304" pitchFamily="18" charset="0"/>
              </a:rPr>
              <a:t>move into</a:t>
            </a:r>
            <a:r>
              <a:rPr lang="zh-CN" altLang="zh-CN" sz="2400" dirty="0">
                <a:cs typeface="Times New Roman" panose="02020603050405020304" pitchFamily="18" charset="0"/>
              </a:rPr>
              <a:t>搬进；</a:t>
            </a:r>
            <a:r>
              <a:rPr lang="en-US" altLang="zh-CN" sz="2400" dirty="0">
                <a:cs typeface="Times New Roman" panose="02020603050405020304" pitchFamily="18" charset="0"/>
              </a:rPr>
              <a:t>move up</a:t>
            </a:r>
            <a:r>
              <a:rPr lang="zh-CN" altLang="zh-CN" sz="2400" dirty="0">
                <a:cs typeface="Times New Roman" panose="02020603050405020304" pitchFamily="18" charset="0"/>
              </a:rPr>
              <a:t>上升；</a:t>
            </a:r>
            <a:r>
              <a:rPr lang="en-US" altLang="zh-CN" sz="2400" dirty="0">
                <a:cs typeface="Times New Roman" panose="02020603050405020304" pitchFamily="18" charset="0"/>
              </a:rPr>
              <a:t>move after</a:t>
            </a:r>
            <a:r>
              <a:rPr lang="zh-CN" altLang="zh-CN" sz="2400" dirty="0">
                <a:cs typeface="Times New Roman" panose="02020603050405020304" pitchFamily="18" charset="0"/>
              </a:rPr>
              <a:t>在</a:t>
            </a:r>
            <a:r>
              <a:rPr lang="en-US" altLang="zh-CN" sz="2400" dirty="0"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后面移动。根据</a:t>
            </a:r>
            <a:r>
              <a:rPr lang="en-US" altLang="zh-CN" sz="2400" dirty="0">
                <a:cs typeface="Times New Roman" panose="02020603050405020304" pitchFamily="18" charset="0"/>
              </a:rPr>
              <a:t>“the mountains”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此处指搬进山里。故选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98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 Chong’er feels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not thanking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goes to the mountains to find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find him,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orders someone to set the mountains on fire to make Jie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Jie, with his mother, dies after the fire, holding a note Jie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blood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cut my own leg to help you, only to hope my Duke will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clear and bright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50329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考查形容词辨析。句意：后来重耳为没有感谢介子推而感到抱歉。</a:t>
            </a:r>
            <a:r>
              <a:rPr lang="en-US" altLang="zh-CN" sz="2400" dirty="0">
                <a:cs typeface="Times New Roman" panose="02020603050405020304" pitchFamily="18" charset="0"/>
              </a:rPr>
              <a:t>sorry</a:t>
            </a:r>
            <a:r>
              <a:rPr lang="zh-CN" altLang="zh-CN" sz="2400" dirty="0">
                <a:cs typeface="Times New Roman" panose="02020603050405020304" pitchFamily="18" charset="0"/>
              </a:rPr>
              <a:t>抱歉的；</a:t>
            </a:r>
            <a:r>
              <a:rPr lang="en-US" altLang="zh-CN" sz="2400" dirty="0">
                <a:cs typeface="Times New Roman" panose="02020603050405020304" pitchFamily="18" charset="0"/>
              </a:rPr>
              <a:t>tired</a:t>
            </a:r>
            <a:r>
              <a:rPr lang="zh-CN" altLang="zh-CN" sz="2400" dirty="0">
                <a:cs typeface="Times New Roman" panose="02020603050405020304" pitchFamily="18" charset="0"/>
              </a:rPr>
              <a:t>疲倦的；</a:t>
            </a:r>
            <a:r>
              <a:rPr lang="en-US" altLang="zh-CN" sz="2400" dirty="0">
                <a:cs typeface="Times New Roman" panose="02020603050405020304" pitchFamily="18" charset="0"/>
              </a:rPr>
              <a:t>surprised</a:t>
            </a:r>
            <a:r>
              <a:rPr lang="zh-CN" altLang="zh-CN" sz="2400" dirty="0">
                <a:cs typeface="Times New Roman" panose="02020603050405020304" pitchFamily="18" charset="0"/>
              </a:rPr>
              <a:t>感到惊讶的；</a:t>
            </a:r>
            <a:r>
              <a:rPr lang="en-US" altLang="zh-CN" sz="2400" dirty="0">
                <a:cs typeface="Times New Roman" panose="02020603050405020304" pitchFamily="18" charset="0"/>
              </a:rPr>
              <a:t>angry</a:t>
            </a:r>
            <a:r>
              <a:rPr lang="zh-CN" altLang="zh-CN" sz="2400" dirty="0">
                <a:cs typeface="Times New Roman" panose="02020603050405020304" pitchFamily="18" charset="0"/>
              </a:rPr>
              <a:t>生气的。根据</a:t>
            </a:r>
            <a:r>
              <a:rPr lang="en-US" altLang="zh-CN" sz="2400" dirty="0">
                <a:cs typeface="Times New Roman" panose="02020603050405020304" pitchFamily="18" charset="0"/>
              </a:rPr>
              <a:t>“So he goes to the mountains to find </a:t>
            </a:r>
            <a:r>
              <a:rPr lang="en-US" altLang="zh-CN" sz="2400" dirty="0" err="1">
                <a:cs typeface="Times New Roman" panose="02020603050405020304" pitchFamily="18" charset="0"/>
              </a:rPr>
              <a:t>Jie</a:t>
            </a:r>
            <a:r>
              <a:rPr lang="en-US" altLang="zh-CN" sz="2400" dirty="0">
                <a:cs typeface="Times New Roman" panose="02020603050405020304" pitchFamily="18" charset="0"/>
              </a:rPr>
              <a:t>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所以他去山里找介子推。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重耳为没有感谢介子推而感到抱歉。故选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 Chong’er feels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not thanking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goes to the mountains to find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find him,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orders someone to set the mountains on fire to make Jie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Jie, with his mother, dies after the fire, holding a note Jie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blood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cut my own leg to help you, only to hope my Duke will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clear and bright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2887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考查连词辨析。句意：他找不到介子推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于是他命人放火烧山让介子推出来。</a:t>
            </a:r>
            <a:r>
              <a:rPr lang="en-US" altLang="zh-CN" sz="2400" dirty="0">
                <a:cs typeface="Times New Roman" panose="02020603050405020304" pitchFamily="18" charset="0"/>
              </a:rPr>
              <a:t>but</a:t>
            </a:r>
            <a:r>
              <a:rPr lang="zh-CN" altLang="zh-CN" sz="2400" dirty="0">
                <a:cs typeface="Times New Roman" panose="02020603050405020304" pitchFamily="18" charset="0"/>
              </a:rPr>
              <a:t>但；</a:t>
            </a:r>
            <a:r>
              <a:rPr lang="en-US" altLang="zh-CN" sz="2400" dirty="0">
                <a:cs typeface="Times New Roman" panose="02020603050405020304" pitchFamily="18" charset="0"/>
              </a:rPr>
              <a:t>so</a:t>
            </a:r>
            <a:r>
              <a:rPr lang="zh-CN" altLang="zh-CN" sz="2400" dirty="0">
                <a:cs typeface="Times New Roman" panose="02020603050405020304" pitchFamily="18" charset="0"/>
              </a:rPr>
              <a:t>所以；</a:t>
            </a:r>
            <a:r>
              <a:rPr lang="en-US" altLang="zh-CN" sz="2400" dirty="0">
                <a:cs typeface="Times New Roman" panose="02020603050405020304" pitchFamily="18" charset="0"/>
              </a:rPr>
              <a:t>or</a:t>
            </a:r>
            <a:r>
              <a:rPr lang="zh-CN" altLang="zh-CN" sz="2400" dirty="0">
                <a:cs typeface="Times New Roman" panose="02020603050405020304" pitchFamily="18" charset="0"/>
              </a:rPr>
              <a:t>或者；</a:t>
            </a:r>
            <a:r>
              <a:rPr lang="en-US" altLang="zh-CN" sz="2400" dirty="0">
                <a:cs typeface="Times New Roman" panose="02020603050405020304" pitchFamily="18" charset="0"/>
              </a:rPr>
              <a:t>though</a:t>
            </a:r>
            <a:r>
              <a:rPr lang="zh-CN" altLang="zh-CN" sz="2400" dirty="0">
                <a:cs typeface="Times New Roman" panose="02020603050405020304" pitchFamily="18" charset="0"/>
              </a:rPr>
              <a:t>尽管。两句之间是因果关系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前因后果。故选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55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 Chong’er feels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not thanking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goes to the mountains to find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find him,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orders someone to set the mountains on fire to make Jie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Jie, with his mother, dies after the fire, holding a note Jie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blood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cut my own leg to help you, only to hope my Duke will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clear and bright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73004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考查副词辨析。句意：不幸的是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介子推和他的母亲被火烧死了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手里拿着他用血写的字条。</a:t>
            </a:r>
            <a:r>
              <a:rPr lang="en-US" altLang="zh-CN" sz="2400" dirty="0">
                <a:cs typeface="Times New Roman" panose="02020603050405020304" pitchFamily="18" charset="0"/>
              </a:rPr>
              <a:t>really</a:t>
            </a:r>
            <a:r>
              <a:rPr lang="zh-CN" altLang="zh-CN" sz="2400" dirty="0">
                <a:cs typeface="Times New Roman" panose="02020603050405020304" pitchFamily="18" charset="0"/>
              </a:rPr>
              <a:t>真地；</a:t>
            </a:r>
            <a:r>
              <a:rPr lang="en-US" altLang="zh-CN" sz="2400" dirty="0">
                <a:cs typeface="Times New Roman" panose="02020603050405020304" pitchFamily="18" charset="0"/>
              </a:rPr>
              <a:t>quickly</a:t>
            </a:r>
            <a:r>
              <a:rPr lang="zh-CN" altLang="zh-CN" sz="2400" dirty="0">
                <a:cs typeface="Times New Roman" panose="02020603050405020304" pitchFamily="18" charset="0"/>
              </a:rPr>
              <a:t>快速地；</a:t>
            </a:r>
            <a:r>
              <a:rPr lang="en-US" altLang="zh-CN" sz="2400" dirty="0">
                <a:cs typeface="Times New Roman" panose="02020603050405020304" pitchFamily="18" charset="0"/>
              </a:rPr>
              <a:t>unluckily</a:t>
            </a:r>
            <a:r>
              <a:rPr lang="zh-CN" altLang="zh-CN" sz="2400" dirty="0">
                <a:cs typeface="Times New Roman" panose="02020603050405020304" pitchFamily="18" charset="0"/>
              </a:rPr>
              <a:t>不幸运地；</a:t>
            </a:r>
            <a:r>
              <a:rPr lang="en-US" altLang="zh-CN" sz="2400" dirty="0">
                <a:cs typeface="Times New Roman" panose="02020603050405020304" pitchFamily="18" charset="0"/>
              </a:rPr>
              <a:t>usually</a:t>
            </a:r>
            <a:r>
              <a:rPr lang="zh-CN" altLang="zh-CN" sz="2400" dirty="0">
                <a:cs typeface="Times New Roman" panose="02020603050405020304" pitchFamily="18" charset="0"/>
              </a:rPr>
              <a:t>通常。根据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en-US" altLang="zh-CN" sz="2400" dirty="0" err="1">
                <a:cs typeface="Times New Roman" panose="02020603050405020304" pitchFamily="18" charset="0"/>
              </a:rPr>
              <a:t>Jie,with</a:t>
            </a:r>
            <a:r>
              <a:rPr lang="en-US" altLang="zh-CN" sz="2400" dirty="0">
                <a:cs typeface="Times New Roman" panose="02020603050405020304" pitchFamily="18" charset="0"/>
              </a:rPr>
              <a:t> his </a:t>
            </a:r>
            <a:r>
              <a:rPr lang="en-US" altLang="zh-CN" sz="2400" dirty="0" err="1">
                <a:cs typeface="Times New Roman" panose="02020603050405020304" pitchFamily="18" charset="0"/>
              </a:rPr>
              <a:t>mother,dies</a:t>
            </a:r>
            <a:r>
              <a:rPr lang="en-US" altLang="zh-CN" sz="2400" dirty="0">
                <a:cs typeface="Times New Roman" panose="02020603050405020304" pitchFamily="18" charset="0"/>
              </a:rPr>
              <a:t> after the fire”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介子推和他的母亲被火烧死了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这是不幸的。故选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44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 Chong’er feels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not thanking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goes to the mountains to find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find him,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orders someone to set the mountains on fire to make Jie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Jie, with his mother, dies after the fire, holding a note Jie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blood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cut my own leg to help you, only to hope my Duke will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clear and bright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77072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考查动词辨析。句意同上。</a:t>
            </a:r>
            <a:r>
              <a:rPr lang="en-US" altLang="zh-CN" sz="2400" dirty="0">
                <a:cs typeface="Times New Roman" panose="02020603050405020304" pitchFamily="18" charset="0"/>
              </a:rPr>
              <a:t>write</a:t>
            </a:r>
            <a:r>
              <a:rPr lang="zh-CN" altLang="zh-CN" sz="2400" dirty="0">
                <a:cs typeface="Times New Roman" panose="02020603050405020304" pitchFamily="18" charset="0"/>
              </a:rPr>
              <a:t>写；</a:t>
            </a:r>
            <a:r>
              <a:rPr lang="en-US" altLang="zh-CN" sz="2400" dirty="0">
                <a:cs typeface="Times New Roman" panose="02020603050405020304" pitchFamily="18" charset="0"/>
              </a:rPr>
              <a:t>read</a:t>
            </a:r>
            <a:r>
              <a:rPr lang="zh-CN" altLang="zh-CN" sz="2400" dirty="0">
                <a:cs typeface="Times New Roman" panose="02020603050405020304" pitchFamily="18" charset="0"/>
              </a:rPr>
              <a:t>读；</a:t>
            </a:r>
            <a:r>
              <a:rPr lang="en-US" altLang="zh-CN" sz="2400" dirty="0">
                <a:cs typeface="Times New Roman" panose="02020603050405020304" pitchFamily="18" charset="0"/>
              </a:rPr>
              <a:t>see</a:t>
            </a:r>
            <a:r>
              <a:rPr lang="zh-CN" altLang="zh-CN" sz="2400" dirty="0">
                <a:cs typeface="Times New Roman" panose="02020603050405020304" pitchFamily="18" charset="0"/>
              </a:rPr>
              <a:t>看见；</a:t>
            </a:r>
            <a:r>
              <a:rPr lang="en-US" altLang="zh-CN" sz="2400" dirty="0" err="1">
                <a:cs typeface="Times New Roman" panose="02020603050405020304" pitchFamily="18" charset="0"/>
              </a:rPr>
              <a:t>practise</a:t>
            </a:r>
            <a:r>
              <a:rPr lang="zh-CN" altLang="zh-CN" sz="2400" dirty="0">
                <a:cs typeface="Times New Roman" panose="02020603050405020304" pitchFamily="18" charset="0"/>
              </a:rPr>
              <a:t>练习。根据</a:t>
            </a:r>
            <a:r>
              <a:rPr lang="en-US" altLang="zh-CN" sz="2400" dirty="0">
                <a:cs typeface="Times New Roman" panose="02020603050405020304" pitchFamily="18" charset="0"/>
              </a:rPr>
              <a:t>“holding a note </a:t>
            </a:r>
            <a:r>
              <a:rPr lang="en-US" altLang="zh-CN" sz="2400" dirty="0" err="1">
                <a:cs typeface="Times New Roman" panose="02020603050405020304" pitchFamily="18" charset="0"/>
              </a:rPr>
              <a:t>Jie</a:t>
            </a:r>
            <a:r>
              <a:rPr lang="en-US" altLang="zh-CN" sz="2400" dirty="0">
                <a:cs typeface="Times New Roman" panose="02020603050405020304" pitchFamily="18" charset="0"/>
              </a:rPr>
              <a:t> ... with his blood”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手里拿着他用血</a:t>
            </a:r>
            <a:r>
              <a:rPr lang="en-US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字条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他用血写了张字条给重耳。故选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14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 Chong’er feels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not thanking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goes to the mountains to find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find him,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orders someone to set the mountains on fire to make Jie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Jie, with his mother, dies after the fire, holding a note Jie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blood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cut my own leg to help you, only to hope my Duke will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clear and bright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60017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050938"/>
            <a:ext cx="11481215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考查副词辨析。句意：我割下大腿肉帮你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只是希望您能一直保持清明。</a:t>
            </a:r>
            <a:r>
              <a:rPr lang="en-US" altLang="zh-CN" sz="2400" dirty="0">
                <a:cs typeface="Times New Roman" panose="02020603050405020304" pitchFamily="18" charset="0"/>
              </a:rPr>
              <a:t>sometimes</a:t>
            </a:r>
            <a:r>
              <a:rPr lang="zh-CN" altLang="zh-CN" sz="2400" dirty="0">
                <a:cs typeface="Times New Roman" panose="02020603050405020304" pitchFamily="18" charset="0"/>
              </a:rPr>
              <a:t>有时候；</a:t>
            </a:r>
            <a:r>
              <a:rPr lang="en-US" altLang="zh-CN" sz="2400" dirty="0">
                <a:cs typeface="Times New Roman" panose="02020603050405020304" pitchFamily="18" charset="0"/>
              </a:rPr>
              <a:t>always</a:t>
            </a:r>
            <a:r>
              <a:rPr lang="zh-CN" altLang="zh-CN" sz="2400" dirty="0">
                <a:cs typeface="Times New Roman" panose="02020603050405020304" pitchFamily="18" charset="0"/>
              </a:rPr>
              <a:t>总是；</a:t>
            </a:r>
            <a:r>
              <a:rPr lang="en-US" altLang="zh-CN" sz="2400" dirty="0">
                <a:cs typeface="Times New Roman" panose="02020603050405020304" pitchFamily="18" charset="0"/>
              </a:rPr>
              <a:t>never</a:t>
            </a:r>
            <a:r>
              <a:rPr lang="zh-CN" altLang="zh-CN" sz="2400" dirty="0">
                <a:cs typeface="Times New Roman" panose="02020603050405020304" pitchFamily="18" charset="0"/>
              </a:rPr>
              <a:t>从不；</a:t>
            </a:r>
            <a:r>
              <a:rPr lang="en-US" altLang="zh-CN" sz="2400" dirty="0">
                <a:cs typeface="Times New Roman" panose="02020603050405020304" pitchFamily="18" charset="0"/>
              </a:rPr>
              <a:t>often</a:t>
            </a:r>
            <a:r>
              <a:rPr lang="zh-CN" altLang="zh-CN" sz="2400" dirty="0">
                <a:cs typeface="Times New Roman" panose="02020603050405020304" pitchFamily="18" charset="0"/>
              </a:rPr>
              <a:t>经常。根据句意可知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此处表示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总是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74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Jie, Chong’er makes the day of Hanshi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on the day, no fire or smoke is allowed and people should eat cold food the whole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9349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2372687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考查动词辨析。句意：为了纪念介子推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重耳设立了寒食节。</a:t>
            </a:r>
            <a:r>
              <a:rPr lang="en-US" altLang="zh-CN" sz="2400" dirty="0">
                <a:cs typeface="Times New Roman" panose="02020603050405020304" pitchFamily="18" charset="0"/>
              </a:rPr>
              <a:t>visit</a:t>
            </a:r>
            <a:r>
              <a:rPr lang="zh-CN" altLang="zh-CN" sz="2400" dirty="0">
                <a:cs typeface="Times New Roman" panose="02020603050405020304" pitchFamily="18" charset="0"/>
              </a:rPr>
              <a:t>拜访；</a:t>
            </a:r>
            <a:r>
              <a:rPr lang="en-US" altLang="zh-CN" sz="2400" dirty="0">
                <a:cs typeface="Times New Roman" panose="02020603050405020304" pitchFamily="18" charset="0"/>
              </a:rPr>
              <a:t>call</a:t>
            </a:r>
            <a:r>
              <a:rPr lang="zh-CN" altLang="zh-CN" sz="2400" dirty="0">
                <a:cs typeface="Times New Roman" panose="02020603050405020304" pitchFamily="18" charset="0"/>
              </a:rPr>
              <a:t>打电话；</a:t>
            </a:r>
            <a:r>
              <a:rPr lang="en-US" altLang="zh-CN" sz="2400" dirty="0">
                <a:cs typeface="Times New Roman" panose="02020603050405020304" pitchFamily="18" charset="0"/>
              </a:rPr>
              <a:t>remember</a:t>
            </a:r>
            <a:r>
              <a:rPr lang="zh-CN" altLang="zh-CN" sz="2400" dirty="0">
                <a:cs typeface="Times New Roman" panose="02020603050405020304" pitchFamily="18" charset="0"/>
              </a:rPr>
              <a:t>记住；</a:t>
            </a:r>
            <a:r>
              <a:rPr lang="en-US" altLang="zh-CN" sz="2400" dirty="0">
                <a:cs typeface="Times New Roman" panose="02020603050405020304" pitchFamily="18" charset="0"/>
              </a:rPr>
              <a:t>collect</a:t>
            </a:r>
            <a:r>
              <a:rPr lang="zh-CN" altLang="zh-CN" sz="2400" dirty="0">
                <a:cs typeface="Times New Roman" panose="02020603050405020304" pitchFamily="18" charset="0"/>
              </a:rPr>
              <a:t>收集。根据句意可知此处指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纪念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 smtClean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寒食节在清明节前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人们禁火吃冷食。它源于纪念春秋时期介子推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他曾割股助重耳。重耳归国为君后未谢介子推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介子推已归隐山林。重耳寻他不得放火烧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介子推与母被烧死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留血书望君清明。重耳为纪念介子推设寒食节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当日禁火吃冷食。</a:t>
            </a:r>
            <a:endParaRPr lang="zh-CN" altLang="zh-CN" sz="9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41" y="1004174"/>
            <a:ext cx="10584128" cy="113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Hanshi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 Food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very day just before the Qingming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day, people don’t make fire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 old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day is in memory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Zitui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lives in the Spring and Autumn Period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2048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114834"/>
            <a:ext cx="11476446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1.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考查形容词辨析。句意：他们吃冷食。</a:t>
            </a:r>
            <a:r>
              <a:rPr lang="en-US" altLang="zh-CN" sz="2400" dirty="0">
                <a:cs typeface="Times New Roman" panose="02020603050405020304" pitchFamily="18" charset="0"/>
              </a:rPr>
              <a:t>delicious</a:t>
            </a:r>
            <a:r>
              <a:rPr lang="zh-CN" altLang="zh-CN" sz="2400" dirty="0">
                <a:cs typeface="Times New Roman" panose="02020603050405020304" pitchFamily="18" charset="0"/>
              </a:rPr>
              <a:t>美味的；</a:t>
            </a:r>
            <a:r>
              <a:rPr lang="en-US" altLang="zh-CN" sz="2400" dirty="0">
                <a:cs typeface="Times New Roman" panose="02020603050405020304" pitchFamily="18" charset="0"/>
              </a:rPr>
              <a:t>hot</a:t>
            </a:r>
            <a:r>
              <a:rPr lang="zh-CN" altLang="zh-CN" sz="2400" dirty="0">
                <a:cs typeface="Times New Roman" panose="02020603050405020304" pitchFamily="18" charset="0"/>
              </a:rPr>
              <a:t>热的；</a:t>
            </a:r>
            <a:r>
              <a:rPr lang="en-US" altLang="zh-CN" sz="2400" dirty="0">
                <a:cs typeface="Times New Roman" panose="02020603050405020304" pitchFamily="18" charset="0"/>
              </a:rPr>
              <a:t>cold</a:t>
            </a:r>
            <a:r>
              <a:rPr lang="zh-CN" altLang="zh-CN" sz="2400" dirty="0">
                <a:cs typeface="Times New Roman" panose="02020603050405020304" pitchFamily="18" charset="0"/>
              </a:rPr>
              <a:t>寒冷的；</a:t>
            </a:r>
            <a:r>
              <a:rPr lang="en-US" altLang="zh-CN" sz="2400" dirty="0">
                <a:cs typeface="Times New Roman" panose="02020603050405020304" pitchFamily="18" charset="0"/>
              </a:rPr>
              <a:t>fresh</a:t>
            </a:r>
            <a:r>
              <a:rPr lang="zh-CN" altLang="zh-CN" sz="2400" dirty="0">
                <a:cs typeface="Times New Roman" panose="02020603050405020304" pitchFamily="18" charset="0"/>
              </a:rPr>
              <a:t>新鲜的。根据</a:t>
            </a:r>
            <a:r>
              <a:rPr lang="en-US" altLang="zh-CN" sz="2400" dirty="0">
                <a:cs typeface="Times New Roman" panose="02020603050405020304" pitchFamily="18" charset="0"/>
              </a:rPr>
              <a:t>“people don’t make fire or smoke”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人们不生火做饭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食物是冷的。故选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8622" y="270657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540177"/>
            <a:ext cx="11476446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2.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考查名词辨析。句意：根据一个古老的故事所说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这一天是为了纪念春秋时期介子推。</a:t>
            </a:r>
            <a:r>
              <a:rPr lang="en-US" altLang="zh-CN" sz="2400" dirty="0">
                <a:cs typeface="Times New Roman" panose="02020603050405020304" pitchFamily="18" charset="0"/>
              </a:rPr>
              <a:t>newspaper</a:t>
            </a:r>
            <a:r>
              <a:rPr lang="zh-CN" altLang="zh-CN" sz="2400" dirty="0">
                <a:cs typeface="Times New Roman" panose="02020603050405020304" pitchFamily="18" charset="0"/>
              </a:rPr>
              <a:t>报纸；</a:t>
            </a:r>
            <a:r>
              <a:rPr lang="en-US" altLang="zh-CN" sz="2400" dirty="0">
                <a:cs typeface="Times New Roman" panose="02020603050405020304" pitchFamily="18" charset="0"/>
              </a:rPr>
              <a:t>story</a:t>
            </a:r>
            <a:r>
              <a:rPr lang="zh-CN" altLang="zh-CN" sz="2400" dirty="0">
                <a:cs typeface="Times New Roman" panose="02020603050405020304" pitchFamily="18" charset="0"/>
              </a:rPr>
              <a:t>故事；</a:t>
            </a:r>
            <a:r>
              <a:rPr lang="en-US" altLang="zh-CN" sz="2400" dirty="0">
                <a:cs typeface="Times New Roman" panose="02020603050405020304" pitchFamily="18" charset="0"/>
              </a:rPr>
              <a:t>saying</a:t>
            </a:r>
            <a:r>
              <a:rPr lang="zh-CN" altLang="zh-CN" sz="2400" dirty="0">
                <a:cs typeface="Times New Roman" panose="02020603050405020304" pitchFamily="18" charset="0"/>
              </a:rPr>
              <a:t>谚语；</a:t>
            </a:r>
            <a:r>
              <a:rPr lang="en-US" altLang="zh-CN" sz="2400" dirty="0">
                <a:cs typeface="Times New Roman" panose="02020603050405020304" pitchFamily="18" charset="0"/>
              </a:rPr>
              <a:t>man</a:t>
            </a:r>
            <a:r>
              <a:rPr lang="zh-CN" altLang="zh-CN" sz="2400" dirty="0">
                <a:cs typeface="Times New Roman" panose="02020603050405020304" pitchFamily="18" charset="0"/>
              </a:rPr>
              <a:t>人。根据</a:t>
            </a:r>
            <a:r>
              <a:rPr lang="en-US" altLang="zh-CN" sz="2400" dirty="0">
                <a:cs typeface="Times New Roman" panose="02020603050405020304" pitchFamily="18" charset="0"/>
              </a:rPr>
              <a:t>“old”</a:t>
            </a:r>
            <a:r>
              <a:rPr lang="zh-CN" altLang="zh-CN" sz="2400" dirty="0">
                <a:cs typeface="Times New Roman" panose="02020603050405020304" pitchFamily="18" charset="0"/>
              </a:rPr>
              <a:t>和常识可知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寒食节的起源是一个关于介子推的故事。故选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Chong’er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prince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State is in trouble,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Chong’er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followers, including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starving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饿极了的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Chong’er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cuts a piece of meat from his own leg and cooks it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Chong’er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returns to his country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晋文公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the people who help him, but for some reason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thank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mountains with his mother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581128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考查形容词辨析。句意：介子推是晋文公重耳的好帮手。</a:t>
            </a:r>
            <a:r>
              <a:rPr lang="en-US" altLang="zh-CN" sz="2400" dirty="0">
                <a:cs typeface="Times New Roman" panose="02020603050405020304" pitchFamily="18" charset="0"/>
              </a:rPr>
              <a:t>slow</a:t>
            </a:r>
            <a:r>
              <a:rPr lang="zh-CN" altLang="zh-CN" sz="2400" dirty="0">
                <a:cs typeface="Times New Roman" panose="02020603050405020304" pitchFamily="18" charset="0"/>
              </a:rPr>
              <a:t>慢的；</a:t>
            </a:r>
            <a:r>
              <a:rPr lang="en-US" altLang="zh-CN" sz="2400" dirty="0">
                <a:cs typeface="Times New Roman" panose="02020603050405020304" pitchFamily="18" charset="0"/>
              </a:rPr>
              <a:t>scary</a:t>
            </a:r>
            <a:r>
              <a:rPr lang="zh-CN" altLang="zh-CN" sz="2400" dirty="0">
                <a:cs typeface="Times New Roman" panose="02020603050405020304" pitchFamily="18" charset="0"/>
              </a:rPr>
              <a:t>可怕的；</a:t>
            </a:r>
            <a:r>
              <a:rPr lang="en-US" altLang="zh-CN" sz="2400" dirty="0">
                <a:cs typeface="Times New Roman" panose="02020603050405020304" pitchFamily="18" charset="0"/>
              </a:rPr>
              <a:t>happy</a:t>
            </a:r>
            <a:r>
              <a:rPr lang="zh-CN" altLang="zh-CN" sz="2400" dirty="0">
                <a:cs typeface="Times New Roman" panose="02020603050405020304" pitchFamily="18" charset="0"/>
              </a:rPr>
              <a:t>高兴的；</a:t>
            </a:r>
            <a:r>
              <a:rPr lang="en-US" altLang="zh-CN" sz="2400" dirty="0">
                <a:cs typeface="Times New Roman" panose="02020603050405020304" pitchFamily="18" charset="0"/>
              </a:rPr>
              <a:t>good</a:t>
            </a:r>
            <a:r>
              <a:rPr lang="zh-CN" altLang="zh-CN" sz="2400" dirty="0">
                <a:cs typeface="Times New Roman" panose="02020603050405020304" pitchFamily="18" charset="0"/>
              </a:rPr>
              <a:t>好的。根据</a:t>
            </a:r>
            <a:r>
              <a:rPr lang="en-US" altLang="zh-CN" sz="2400" dirty="0">
                <a:cs typeface="Times New Roman" panose="02020603050405020304" pitchFamily="18" charset="0"/>
              </a:rPr>
              <a:t>“helper”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好帮手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 for Chong’er, a prince of Jin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Jin State is in trouble, Chong’er has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followers, including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face many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journey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starving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饿极了的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Chong’er, Jie even cuts a piece of meat from his own leg and cooks it for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Chong’er returns to his country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Duke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Duke Wen of Jin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晋文公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the people who help him, but for some reason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thank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then, Jie has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mountains with his mother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591206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考查动词辨析。句意：当晋国陷入困境中时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重耳不得不和他的手下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包括介子推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离开晋国。</a:t>
            </a:r>
            <a:r>
              <a:rPr lang="en-US" altLang="zh-CN" sz="2400" dirty="0">
                <a:cs typeface="Times New Roman" panose="02020603050405020304" pitchFamily="18" charset="0"/>
              </a:rPr>
              <a:t>start</a:t>
            </a:r>
            <a:r>
              <a:rPr lang="zh-CN" altLang="zh-CN" sz="2400" dirty="0">
                <a:cs typeface="Times New Roman" panose="02020603050405020304" pitchFamily="18" charset="0"/>
              </a:rPr>
              <a:t>开始；</a:t>
            </a:r>
            <a:r>
              <a:rPr lang="en-US" altLang="zh-CN" sz="2400" dirty="0">
                <a:cs typeface="Times New Roman" panose="02020603050405020304" pitchFamily="18" charset="0"/>
              </a:rPr>
              <a:t>leave</a:t>
            </a:r>
            <a:r>
              <a:rPr lang="zh-CN" altLang="zh-CN" sz="2400" dirty="0">
                <a:cs typeface="Times New Roman" panose="02020603050405020304" pitchFamily="18" charset="0"/>
              </a:rPr>
              <a:t>离开；</a:t>
            </a:r>
            <a:r>
              <a:rPr lang="en-US" altLang="zh-CN" sz="2400" dirty="0">
                <a:cs typeface="Times New Roman" panose="02020603050405020304" pitchFamily="18" charset="0"/>
              </a:rPr>
              <a:t>work</a:t>
            </a:r>
            <a:r>
              <a:rPr lang="zh-CN" altLang="zh-CN" sz="2400" dirty="0">
                <a:cs typeface="Times New Roman" panose="02020603050405020304" pitchFamily="18" charset="0"/>
              </a:rPr>
              <a:t>工作；</a:t>
            </a:r>
            <a:r>
              <a:rPr lang="en-US" altLang="zh-CN" sz="2400" dirty="0">
                <a:cs typeface="Times New Roman" panose="02020603050405020304" pitchFamily="18" charset="0"/>
              </a:rPr>
              <a:t>fight</a:t>
            </a:r>
            <a:r>
              <a:rPr lang="zh-CN" altLang="zh-CN" sz="2400" dirty="0">
                <a:cs typeface="Times New Roman" panose="02020603050405020304" pitchFamily="18" charset="0"/>
              </a:rPr>
              <a:t>打斗。根据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en-US" altLang="zh-CN" sz="2400" dirty="0" err="1">
                <a:cs typeface="Times New Roman" panose="02020603050405020304" pitchFamily="18" charset="0"/>
              </a:rPr>
              <a:t>Later,Chong’er</a:t>
            </a:r>
            <a:r>
              <a:rPr lang="en-US" altLang="zh-CN" sz="2400" dirty="0">
                <a:cs typeface="Times New Roman" panose="02020603050405020304" pitchFamily="18" charset="0"/>
              </a:rPr>
              <a:t> returns to his country”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后来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重耳回到了他的国家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他离开晋国。故选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53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 for Chong’er, a prince of Jin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Jin State is in trouble, Chong’er has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followers, including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face many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journey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starving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饿极了的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Chong’er, Jie even cuts a piece of meat from his own leg and cooks it for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Chong’er returns to his country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Duke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Duke Wen of Jin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晋文公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the people who help him, but for some reason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thank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then, Jie has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mountains with his mother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581128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考查名词辨析。句意：他们在路上遇到很多困难。</a:t>
            </a:r>
            <a:r>
              <a:rPr lang="en-US" altLang="zh-CN" sz="2400" dirty="0">
                <a:cs typeface="Times New Roman" panose="02020603050405020304" pitchFamily="18" charset="0"/>
              </a:rPr>
              <a:t>road</a:t>
            </a:r>
            <a:r>
              <a:rPr lang="zh-CN" altLang="zh-CN" sz="2400" dirty="0">
                <a:cs typeface="Times New Roman" panose="02020603050405020304" pitchFamily="18" charset="0"/>
              </a:rPr>
              <a:t>路；</a:t>
            </a:r>
            <a:r>
              <a:rPr lang="en-US" altLang="zh-CN" sz="2400" dirty="0">
                <a:cs typeface="Times New Roman" panose="02020603050405020304" pitchFamily="18" charset="0"/>
              </a:rPr>
              <a:t>river</a:t>
            </a:r>
            <a:r>
              <a:rPr lang="zh-CN" altLang="zh-CN" sz="2400" dirty="0">
                <a:cs typeface="Times New Roman" panose="02020603050405020304" pitchFamily="18" charset="0"/>
              </a:rPr>
              <a:t>河流；</a:t>
            </a:r>
            <a:r>
              <a:rPr lang="en-US" altLang="zh-CN" sz="2400" dirty="0">
                <a:cs typeface="Times New Roman" panose="02020603050405020304" pitchFamily="18" charset="0"/>
              </a:rPr>
              <a:t>difficulty</a:t>
            </a:r>
            <a:r>
              <a:rPr lang="zh-CN" altLang="zh-CN" sz="2400" dirty="0">
                <a:cs typeface="Times New Roman" panose="02020603050405020304" pitchFamily="18" charset="0"/>
              </a:rPr>
              <a:t>困难；</a:t>
            </a:r>
            <a:r>
              <a:rPr lang="en-US" altLang="zh-CN" sz="2400" dirty="0">
                <a:cs typeface="Times New Roman" panose="02020603050405020304" pitchFamily="18" charset="0"/>
              </a:rPr>
              <a:t>message</a:t>
            </a:r>
            <a:r>
              <a:rPr lang="zh-CN" altLang="zh-CN" sz="2400" dirty="0">
                <a:cs typeface="Times New Roman" panose="02020603050405020304" pitchFamily="18" charset="0"/>
              </a:rPr>
              <a:t>信息。根据</a:t>
            </a:r>
            <a:r>
              <a:rPr lang="en-US" altLang="zh-CN" sz="2400" dirty="0">
                <a:cs typeface="Times New Roman" panose="02020603050405020304" pitchFamily="18" charset="0"/>
              </a:rPr>
              <a:t>“face”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此处指面对困难。故选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12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 for Chong’er, a prince of Jin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Jin State is in trouble, Chong’er has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followers, including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face many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journey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starving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饿极了的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Chong’er, Jie even cuts a piece of meat from his own leg and cooks it for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Chong’er returns to his country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Duke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Duke Wen of Jin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晋文公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the people who help him, but for some reason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thank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then, Jie has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mountains with his mother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132053"/>
            <a:ext cx="11481215" cy="196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考查动词辨析。句意：为了救饿极了的重耳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介子推甚至割掉自己大腿上的肉煮给重耳吃。</a:t>
            </a:r>
            <a:r>
              <a:rPr lang="en-US" altLang="zh-CN" sz="2400" dirty="0">
                <a:cs typeface="Times New Roman" panose="02020603050405020304" pitchFamily="18" charset="0"/>
              </a:rPr>
              <a:t>tell</a:t>
            </a:r>
            <a:r>
              <a:rPr lang="zh-CN" altLang="zh-CN" sz="2400" dirty="0">
                <a:cs typeface="Times New Roman" panose="02020603050405020304" pitchFamily="18" charset="0"/>
              </a:rPr>
              <a:t>告诉；</a:t>
            </a:r>
            <a:r>
              <a:rPr lang="en-US" altLang="zh-CN" sz="2400" dirty="0">
                <a:cs typeface="Times New Roman" panose="02020603050405020304" pitchFamily="18" charset="0"/>
              </a:rPr>
              <a:t>stop</a:t>
            </a:r>
            <a:r>
              <a:rPr lang="zh-CN" altLang="zh-CN" sz="2400" dirty="0">
                <a:cs typeface="Times New Roman" panose="02020603050405020304" pitchFamily="18" charset="0"/>
              </a:rPr>
              <a:t>停止；</a:t>
            </a:r>
            <a:r>
              <a:rPr lang="en-US" altLang="zh-CN" sz="2400" dirty="0">
                <a:cs typeface="Times New Roman" panose="02020603050405020304" pitchFamily="18" charset="0"/>
              </a:rPr>
              <a:t>save</a:t>
            </a:r>
            <a:r>
              <a:rPr lang="zh-CN" altLang="zh-CN" sz="2400" dirty="0">
                <a:cs typeface="Times New Roman" panose="02020603050405020304" pitchFamily="18" charset="0"/>
              </a:rPr>
              <a:t>挽救；</a:t>
            </a:r>
            <a:r>
              <a:rPr lang="en-US" altLang="zh-CN" sz="2400" dirty="0">
                <a:cs typeface="Times New Roman" panose="02020603050405020304" pitchFamily="18" charset="0"/>
              </a:rPr>
              <a:t>join</a:t>
            </a:r>
            <a:r>
              <a:rPr lang="zh-CN" altLang="zh-CN" sz="2400" dirty="0">
                <a:cs typeface="Times New Roman" panose="02020603050405020304" pitchFamily="18" charset="0"/>
              </a:rPr>
              <a:t>参加。根据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en-US" altLang="zh-CN" sz="2400" dirty="0" err="1">
                <a:cs typeface="Times New Roman" panose="02020603050405020304" pitchFamily="18" charset="0"/>
              </a:rPr>
              <a:t>Jie</a:t>
            </a:r>
            <a:r>
              <a:rPr lang="en-US" altLang="zh-CN" sz="2400" dirty="0">
                <a:cs typeface="Times New Roman" panose="02020603050405020304" pitchFamily="18" charset="0"/>
              </a:rPr>
              <a:t> even cuts a piece of meat from his own leg and cooks it for him”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介子推甚至割掉自己大腿上的肉煮给重耳吃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介子推是为了救重耳。故选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Chong’er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prince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State is in trouble,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Chong’er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followers, including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starving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饿极了的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Chong’er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cuts a piece of meat from his own leg and cooks it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Chong’er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returns to his country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晋文公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the people who help him, but for some reason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thank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mountains with his mother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604935"/>
            <a:ext cx="114183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考查动词辨析。句意：后来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重耳回到了他的国家并成了国王。</a:t>
            </a:r>
            <a:r>
              <a:rPr lang="en-US" altLang="zh-CN" sz="2400" dirty="0">
                <a:cs typeface="Times New Roman" panose="02020603050405020304" pitchFamily="18" charset="0"/>
              </a:rPr>
              <a:t>meet</a:t>
            </a:r>
            <a:r>
              <a:rPr lang="zh-CN" altLang="zh-CN" sz="2400" dirty="0">
                <a:cs typeface="Times New Roman" panose="02020603050405020304" pitchFamily="18" charset="0"/>
              </a:rPr>
              <a:t>遇见；</a:t>
            </a:r>
            <a:r>
              <a:rPr lang="en-US" altLang="zh-CN" sz="2400" dirty="0">
                <a:cs typeface="Times New Roman" panose="02020603050405020304" pitchFamily="18" charset="0"/>
              </a:rPr>
              <a:t>ask</a:t>
            </a:r>
            <a:r>
              <a:rPr lang="zh-CN" altLang="zh-CN" sz="2400" dirty="0">
                <a:cs typeface="Times New Roman" panose="02020603050405020304" pitchFamily="18" charset="0"/>
              </a:rPr>
              <a:t>问；</a:t>
            </a:r>
            <a:r>
              <a:rPr lang="en-US" altLang="zh-CN" sz="2400" dirty="0">
                <a:cs typeface="Times New Roman" panose="02020603050405020304" pitchFamily="18" charset="0"/>
              </a:rPr>
              <a:t>help</a:t>
            </a:r>
            <a:r>
              <a:rPr lang="zh-CN" altLang="zh-CN" sz="2400" dirty="0">
                <a:cs typeface="Times New Roman" panose="02020603050405020304" pitchFamily="18" charset="0"/>
              </a:rPr>
              <a:t>帮助；</a:t>
            </a:r>
            <a:r>
              <a:rPr lang="en-US" altLang="zh-CN" sz="2400" dirty="0">
                <a:cs typeface="Times New Roman" panose="02020603050405020304" pitchFamily="18" charset="0"/>
              </a:rPr>
              <a:t>become</a:t>
            </a:r>
            <a:r>
              <a:rPr lang="zh-CN" altLang="zh-CN" sz="2400" dirty="0">
                <a:cs typeface="Times New Roman" panose="02020603050405020304" pitchFamily="18" charset="0"/>
              </a:rPr>
              <a:t>成为。根据句意可知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此处指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成为国王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1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 for Chong’er, a prince of Jin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Jin State is in trouble, Chong’er has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followers, including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face many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journey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starving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饿极了的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Chong’er, Jie even cuts a piece of meat from his own leg and cooks it for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Chong’er returns to his country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Duke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Duke Wen of Jin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晋文公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the people who help him, but for some reason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thank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then, Jie has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mountains with his mother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780790" algn="l"/>
                <a:tab pos="603123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6589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4113284"/>
            <a:ext cx="11481215" cy="196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考查动词辨析。句意：晋文公感谢了所有帮助过他的人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但出于某种原因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他忘记了感谢介子推。</a:t>
            </a:r>
            <a:r>
              <a:rPr lang="en-US" altLang="zh-CN" sz="2400" dirty="0">
                <a:cs typeface="Times New Roman" panose="02020603050405020304" pitchFamily="18" charset="0"/>
              </a:rPr>
              <a:t>feel</a:t>
            </a:r>
            <a:r>
              <a:rPr lang="zh-CN" altLang="zh-CN" sz="2400" dirty="0">
                <a:cs typeface="Times New Roman" panose="02020603050405020304" pitchFamily="18" charset="0"/>
              </a:rPr>
              <a:t>感觉；</a:t>
            </a:r>
            <a:r>
              <a:rPr lang="en-US" altLang="zh-CN" sz="2400" dirty="0">
                <a:cs typeface="Times New Roman" panose="02020603050405020304" pitchFamily="18" charset="0"/>
              </a:rPr>
              <a:t>play</a:t>
            </a:r>
            <a:r>
              <a:rPr lang="zh-CN" altLang="zh-CN" sz="2400" dirty="0">
                <a:cs typeface="Times New Roman" panose="02020603050405020304" pitchFamily="18" charset="0"/>
              </a:rPr>
              <a:t>玩；</a:t>
            </a:r>
            <a:r>
              <a:rPr lang="en-US" altLang="zh-CN" sz="2400" dirty="0">
                <a:cs typeface="Times New Roman" panose="02020603050405020304" pitchFamily="18" charset="0"/>
              </a:rPr>
              <a:t>worry</a:t>
            </a:r>
            <a:r>
              <a:rPr lang="zh-CN" altLang="zh-CN" sz="2400" dirty="0">
                <a:cs typeface="Times New Roman" panose="02020603050405020304" pitchFamily="18" charset="0"/>
              </a:rPr>
              <a:t>担心；</a:t>
            </a:r>
            <a:r>
              <a:rPr lang="en-US" altLang="zh-CN" sz="2400" dirty="0">
                <a:cs typeface="Times New Roman" panose="02020603050405020304" pitchFamily="18" charset="0"/>
              </a:rPr>
              <a:t>forget</a:t>
            </a:r>
            <a:r>
              <a:rPr lang="zh-CN" altLang="zh-CN" sz="2400" dirty="0">
                <a:cs typeface="Times New Roman" panose="02020603050405020304" pitchFamily="18" charset="0"/>
              </a:rPr>
              <a:t>忘记。根据</a:t>
            </a:r>
            <a:r>
              <a:rPr lang="en-US" altLang="zh-CN" sz="2400" dirty="0">
                <a:cs typeface="Times New Roman" panose="02020603050405020304" pitchFamily="18" charset="0"/>
              </a:rPr>
              <a:t>“Later, </a:t>
            </a:r>
            <a:r>
              <a:rPr lang="en-US" altLang="zh-CN" sz="2400" dirty="0" err="1">
                <a:cs typeface="Times New Roman" panose="02020603050405020304" pitchFamily="18" charset="0"/>
              </a:rPr>
              <a:t>Chong’er</a:t>
            </a:r>
            <a:r>
              <a:rPr lang="en-US" altLang="zh-CN" sz="2400" dirty="0">
                <a:cs typeface="Times New Roman" panose="02020603050405020304" pitchFamily="18" charset="0"/>
              </a:rPr>
              <a:t> feels so ... for not thanking </a:t>
            </a:r>
            <a:r>
              <a:rPr lang="en-US" altLang="zh-CN" sz="2400" dirty="0" err="1">
                <a:cs typeface="Times New Roman" panose="02020603050405020304" pitchFamily="18" charset="0"/>
              </a:rPr>
              <a:t>Jie</a:t>
            </a:r>
            <a:r>
              <a:rPr lang="en-US" altLang="zh-CN" sz="2400" dirty="0">
                <a:cs typeface="Times New Roman" panose="02020603050405020304" pitchFamily="18" charset="0"/>
              </a:rPr>
              <a:t>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后来重耳为没有感谢介子推而感到</a:t>
            </a:r>
            <a:r>
              <a:rPr lang="en-US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晋文公忘记感谢介子推了。故选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55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1112</Words>
  <Application>Microsoft Office PowerPoint</Application>
  <PresentationFormat>自定义</PresentationFormat>
  <Paragraphs>62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472</cp:revision>
  <dcterms:created xsi:type="dcterms:W3CDTF">2020-11-06T05:24:00Z</dcterms:created>
  <dcterms:modified xsi:type="dcterms:W3CDTF">2025-09-17T18:58:19Z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